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2"/>
  </p:notesMasterIdLst>
  <p:sldIdLst>
    <p:sldId id="256" r:id="rId2"/>
    <p:sldId id="257" r:id="rId3"/>
    <p:sldId id="258" r:id="rId4"/>
    <p:sldId id="259" r:id="rId5"/>
    <p:sldId id="262" r:id="rId6"/>
    <p:sldId id="260" r:id="rId7"/>
    <p:sldId id="263" r:id="rId8"/>
    <p:sldId id="261"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239" autoAdjust="0"/>
  </p:normalViewPr>
  <p:slideViewPr>
    <p:cSldViewPr snapToGrid="0" snapToObjects="1">
      <p:cViewPr>
        <p:scale>
          <a:sx n="77" d="100"/>
          <a:sy n="77" d="100"/>
        </p:scale>
        <p:origin x="-834"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06FBF4-5E43-6A44-A668-4F7DA9D287EA}" type="datetimeFigureOut">
              <a:rPr lang="en-US" smtClean="0"/>
              <a:t>8/20/2013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4E608B-DAEE-9547-B368-724B027870AC}" type="slidenum">
              <a:rPr lang="en-US" smtClean="0"/>
              <a:t>‹#›</a:t>
            </a:fld>
            <a:endParaRPr lang="en-US"/>
          </a:p>
        </p:txBody>
      </p:sp>
    </p:spTree>
    <p:extLst>
      <p:ext uri="{BB962C8B-B14F-4D97-AF65-F5344CB8AC3E}">
        <p14:creationId xmlns:p14="http://schemas.microsoft.com/office/powerpoint/2010/main" val="232462212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endParaRPr lang="en-US" dirty="0"/>
          </a:p>
        </p:txBody>
      </p:sp>
      <p:sp>
        <p:nvSpPr>
          <p:cNvPr id="4" name="Slide Number Placeholder 3"/>
          <p:cNvSpPr>
            <a:spLocks noGrp="1"/>
          </p:cNvSpPr>
          <p:nvPr>
            <p:ph type="sldNum" sz="quarter" idx="10"/>
          </p:nvPr>
        </p:nvSpPr>
        <p:spPr/>
        <p:txBody>
          <a:bodyPr/>
          <a:lstStyle/>
          <a:p>
            <a:fld id="{B54E608B-DAEE-9547-B368-724B027870AC}"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0550B81A-9C32-4948-A894-F672CDC000C0}" type="datetimeFigureOut">
              <a:rPr lang="en-US" smtClean="0"/>
              <a:pPr/>
              <a:t>8/20/2013</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0550B81A-9C32-4948-A894-F672CDC000C0}" type="datetimeFigureOut">
              <a:rPr lang="en-US" smtClean="0"/>
              <a:pPr/>
              <a:t>8/20/2013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B422EE-5109-464E-9AEB-269BD6AD2262}" type="slidenum">
              <a:rPr lang="en-US" smtClean="0"/>
              <a:pPr/>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0550B81A-9C32-4948-A894-F672CDC000C0}" type="datetimeFigureOut">
              <a:rPr lang="en-US" smtClean="0"/>
              <a:pPr/>
              <a:t>8/20/2013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B422EE-5109-464E-9AEB-269BD6AD226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0550B81A-9C32-4948-A894-F672CDC000C0}" type="datetimeFigureOut">
              <a:rPr lang="en-US" smtClean="0"/>
              <a:pPr/>
              <a:t>8/20/2013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B422EE-5109-464E-9AEB-269BD6AD2262}"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smtClean="0"/>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0550B81A-9C32-4948-A894-F672CDC000C0}" type="datetimeFigureOut">
              <a:rPr lang="en-US" smtClean="0"/>
              <a:pPr/>
              <a:t>8/20/2013</a:t>
            </a:fld>
            <a:endParaRPr lang="en-US"/>
          </a:p>
        </p:txBody>
      </p:sp>
      <p:sp>
        <p:nvSpPr>
          <p:cNvPr id="6" name="Footer Placeholder 5"/>
          <p:cNvSpPr>
            <a:spLocks noGrp="1"/>
          </p:cNvSpPr>
          <p:nvPr>
            <p:ph type="ftr" sz="quarter" idx="11"/>
          </p:nvPr>
        </p:nvSpPr>
        <p:spPr>
          <a:xfrm>
            <a:off x="3859305" y="6423585"/>
            <a:ext cx="3316941" cy="365125"/>
          </a:xfrm>
        </p:spPr>
        <p:txBody>
          <a:bodyPr/>
          <a:lstStyle/>
          <a:p>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0550B81A-9C32-4948-A894-F672CDC000C0}" type="datetimeFigureOut">
              <a:rPr lang="en-US" smtClean="0"/>
              <a:pPr/>
              <a:t>8/20/2013</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6FB422EE-5109-464E-9AEB-269BD6AD2262}" type="slidenum">
              <a:rPr lang="en-US" smtClean="0"/>
              <a:pPr/>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50B81A-9C32-4948-A894-F672CDC000C0}" type="datetimeFigureOut">
              <a:rPr lang="en-US" smtClean="0"/>
              <a:pPr/>
              <a:t>8/20/2013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B422EE-5109-464E-9AEB-269BD6AD2262}" type="slidenum">
              <a:rPr lang="en-US" smtClean="0"/>
              <a:pPr/>
              <a:t>‹#›</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0550B81A-9C32-4948-A894-F672CDC000C0}" type="datetimeFigureOut">
              <a:rPr lang="en-US" smtClean="0"/>
              <a:pPr/>
              <a:t>8/20/2013</a:t>
            </a:fld>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6FB422EE-5109-464E-9AEB-269BD6AD2262}" type="slidenum">
              <a:rPr lang="en-US" smtClean="0"/>
              <a:pPr/>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US" smtClean="0"/>
              <a:t>Drag picture to placeholder or click icon to add</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0550B81A-9C32-4948-A894-F672CDC000C0}" type="datetimeFigureOut">
              <a:rPr lang="en-US" smtClean="0"/>
              <a:pPr/>
              <a:t>8/20/2013</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6FB422EE-5109-464E-9AEB-269BD6AD2262}" type="slidenum">
              <a:rPr lang="en-US" smtClean="0"/>
              <a:pPr/>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US" smtClean="0"/>
              <a:t>Drag picture to placeholder or click icon to add</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US" smtClean="0"/>
              <a:t>Drag picture to placeholder or click icon to add</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0550B81A-9C32-4948-A894-F672CDC000C0}" type="datetimeFigureOut">
              <a:rPr lang="en-US" smtClean="0"/>
              <a:pPr/>
              <a:t>8/20/2013</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6FB422EE-5109-464E-9AEB-269BD6AD2262}" type="slidenum">
              <a:rPr lang="en-US" smtClean="0"/>
              <a:pPr/>
              <a:t>‹#›</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US" smtClean="0"/>
              <a:t>Drag picture to placeholder or click icon to add</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550B81A-9C32-4948-A894-F672CDC000C0}" type="datetimeFigureOut">
              <a:rPr lang="en-US" smtClean="0"/>
              <a:pPr/>
              <a:t>8/20/2013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B422EE-5109-464E-9AEB-269BD6AD226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550B81A-9C32-4948-A894-F672CDC000C0}" type="datetimeFigureOut">
              <a:rPr lang="en-US" smtClean="0"/>
              <a:pPr/>
              <a:t>8/20/2013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B422EE-5109-464E-9AEB-269BD6AD2262}" type="slidenum">
              <a:rPr lang="en-US" smtClean="0"/>
              <a:pPr/>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550B81A-9C32-4948-A894-F672CDC000C0}" type="datetimeFigureOut">
              <a:rPr lang="en-US" smtClean="0"/>
              <a:pPr/>
              <a:t>8/20/2013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B422EE-5109-464E-9AEB-269BD6AD2262}" type="slidenum">
              <a:rPr lang="en-US" smtClean="0"/>
              <a:pPr/>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550B81A-9C32-4948-A894-F672CDC000C0}" type="datetimeFigureOut">
              <a:rPr lang="en-US" smtClean="0"/>
              <a:pPr/>
              <a:t>8/20/2013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B422EE-5109-464E-9AEB-269BD6AD2262}" type="slidenum">
              <a:rPr lang="en-US" smtClean="0"/>
              <a:pPr/>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0550B81A-9C32-4948-A894-F672CDC000C0}" type="datetimeFigureOut">
              <a:rPr lang="en-US" smtClean="0"/>
              <a:pPr/>
              <a:t>8/20/2013</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US" smtClean="0"/>
              <a:t>Drag picture to placeholder or click icon to add</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US" smtClean="0"/>
              <a:t>Drag picture to placeholder or click icon to add</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0550B81A-9C32-4948-A894-F672CDC000C0}" type="datetimeFigureOut">
              <a:rPr lang="en-US" smtClean="0"/>
              <a:pPr/>
              <a:t>8/20/2013</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6FB422EE-5109-464E-9AEB-269BD6AD2262}" type="slidenum">
              <a:rPr lang="en-US" smtClean="0"/>
              <a:pPr/>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550B81A-9C32-4948-A894-F672CDC000C0}" type="datetimeFigureOut">
              <a:rPr lang="en-US" smtClean="0"/>
              <a:pPr/>
              <a:t>8/20/2013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B422EE-5109-464E-9AEB-269BD6AD226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0550B81A-9C32-4948-A894-F672CDC000C0}" type="datetimeFigureOut">
              <a:rPr lang="en-US" smtClean="0"/>
              <a:pPr/>
              <a:t>8/20/2013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B422EE-5109-464E-9AEB-269BD6AD2262}" type="slidenum">
              <a:rPr lang="en-US" smtClean="0"/>
              <a:pPr/>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550B81A-9C32-4948-A894-F672CDC000C0}" type="datetimeFigureOut">
              <a:rPr lang="en-US" smtClean="0"/>
              <a:pPr/>
              <a:t>8/20/2013</a:t>
            </a:fld>
            <a:endParaRPr lang="en-US"/>
          </a:p>
        </p:txBody>
      </p:sp>
      <p:sp>
        <p:nvSpPr>
          <p:cNvPr id="6" name="Footer Placeholder 5"/>
          <p:cNvSpPr>
            <a:spLocks noGrp="1"/>
          </p:cNvSpPr>
          <p:nvPr>
            <p:ph type="ftr" sz="quarter" idx="11"/>
          </p:nvPr>
        </p:nvSpPr>
        <p:spPr/>
        <p:txBody>
          <a:bodyPr/>
          <a:lstStyle/>
          <a:p>
            <a:endParaRPr 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6FB422EE-5109-464E-9AEB-269BD6AD226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550B81A-9C32-4948-A894-F672CDC000C0}" type="datetimeFigureOut">
              <a:rPr lang="en-US" smtClean="0"/>
              <a:pPr/>
              <a:t>8/20/2013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B422EE-5109-464E-9AEB-269BD6AD2262}" type="slidenum">
              <a:rPr lang="en-US" smtClean="0"/>
              <a:pPr/>
              <a:t>‹#›</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smtClean="0"/>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0550B81A-9C32-4948-A894-F672CDC000C0}" type="datetimeFigureOut">
              <a:rPr lang="en-US" smtClean="0"/>
              <a:pPr/>
              <a:t>8/20/2013</a:t>
            </a:fld>
            <a:endParaRPr 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6FB422EE-5109-464E-9AEB-269BD6AD226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Gen Y Assignment, </a:t>
            </a:r>
            <a:r>
              <a:rPr lang="en-US" sz="2400" i="1" dirty="0" smtClean="0"/>
              <a:t>Part I</a:t>
            </a:r>
            <a:endParaRPr lang="en-US" sz="2000" i="1" dirty="0"/>
          </a:p>
        </p:txBody>
      </p:sp>
      <p:sp>
        <p:nvSpPr>
          <p:cNvPr id="3" name="Subtitle 2"/>
          <p:cNvSpPr>
            <a:spLocks noGrp="1"/>
          </p:cNvSpPr>
          <p:nvPr>
            <p:ph type="subTitle" idx="1"/>
          </p:nvPr>
        </p:nvSpPr>
        <p:spPr>
          <a:xfrm>
            <a:off x="2468375" y="5411362"/>
            <a:ext cx="6400800" cy="977814"/>
          </a:xfrm>
        </p:spPr>
        <p:txBody>
          <a:bodyPr>
            <a:normAutofit/>
          </a:bodyPr>
          <a:lstStyle/>
          <a:p>
            <a:pPr algn="r"/>
            <a:r>
              <a:rPr lang="en-US" sz="1600" dirty="0" smtClean="0"/>
              <a:t>IPD-509 </a:t>
            </a:r>
            <a:r>
              <a:rPr lang="en-US" sz="1600" dirty="0" err="1" smtClean="0"/>
              <a:t>Needfinding</a:t>
            </a:r>
            <a:endParaRPr lang="en-US" sz="1600" dirty="0" smtClean="0"/>
          </a:p>
          <a:p>
            <a:pPr algn="r"/>
            <a:r>
              <a:rPr lang="en-US" sz="1600" smtClean="0"/>
              <a:t>April 7</a:t>
            </a:r>
            <a:r>
              <a:rPr lang="en-US" sz="1600" baseline="30000" smtClean="0"/>
              <a:t>th</a:t>
            </a:r>
            <a:r>
              <a:rPr lang="en-US" sz="1600" smtClean="0"/>
              <a:t>, </a:t>
            </a:r>
            <a:r>
              <a:rPr lang="en-US" sz="1600" dirty="0" smtClean="0"/>
              <a:t>2011</a:t>
            </a:r>
          </a:p>
          <a:p>
            <a:pPr algn="r"/>
            <a:r>
              <a:rPr lang="en-US" sz="1600" dirty="0" smtClean="0"/>
              <a:t>Kelsey Brown, Rachel Harrison-Gordon, Harris Romanoff</a:t>
            </a:r>
            <a:endParaRPr lang="en-US" sz="1600" dirty="0"/>
          </a:p>
        </p:txBody>
      </p:sp>
    </p:spTree>
    <p:extLst>
      <p:ext uri="{BB962C8B-B14F-4D97-AF65-F5344CB8AC3E}">
        <p14:creationId xmlns:p14="http://schemas.microsoft.com/office/powerpoint/2010/main" val="3034175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E58C4"/>
                </a:solidFill>
              </a:rPr>
              <a:t>Interview Protocol</a:t>
            </a:r>
            <a:endParaRPr lang="en-US" dirty="0">
              <a:solidFill>
                <a:srgbClr val="0E58C4"/>
              </a:solidFill>
            </a:endParaRPr>
          </a:p>
        </p:txBody>
      </p:sp>
      <p:sp>
        <p:nvSpPr>
          <p:cNvPr id="3" name="Content Placeholder 2"/>
          <p:cNvSpPr>
            <a:spLocks noGrp="1"/>
          </p:cNvSpPr>
          <p:nvPr>
            <p:ph idx="1"/>
          </p:nvPr>
        </p:nvSpPr>
        <p:spPr>
          <a:xfrm>
            <a:off x="457199" y="1340459"/>
            <a:ext cx="8341465" cy="5369629"/>
          </a:xfrm>
        </p:spPr>
        <p:txBody>
          <a:bodyPr>
            <a:noAutofit/>
          </a:bodyPr>
          <a:lstStyle/>
          <a:p>
            <a:pPr marL="0" indent="0">
              <a:buNone/>
            </a:pPr>
            <a:r>
              <a:rPr lang="en-US" b="1" dirty="0"/>
              <a:t>Research Topic </a:t>
            </a:r>
            <a:r>
              <a:rPr lang="en-US" b="1" dirty="0" smtClean="0"/>
              <a:t>Areas (continued): </a:t>
            </a:r>
            <a:endParaRPr lang="en-US" b="1" dirty="0"/>
          </a:p>
          <a:p>
            <a:pPr marL="0" indent="0">
              <a:buNone/>
            </a:pPr>
            <a:r>
              <a:rPr lang="en-US" sz="1800" b="1" u="sng" dirty="0" smtClean="0"/>
              <a:t>Social networking</a:t>
            </a:r>
            <a:r>
              <a:rPr lang="en-US" sz="1800" dirty="0" smtClean="0"/>
              <a:t>:  When did you first get a FB account? How did you feel about it at first?  How do you feel about it now?  Has your opinion about it changed? </a:t>
            </a:r>
            <a:r>
              <a:rPr lang="en-US" sz="1800" dirty="0"/>
              <a:t>How did your parents feel about </a:t>
            </a:r>
            <a:r>
              <a:rPr lang="en-US" sz="1800" dirty="0" smtClean="0"/>
              <a:t>it</a:t>
            </a:r>
            <a:r>
              <a:rPr lang="en-US" sz="1800" dirty="0"/>
              <a:t> </a:t>
            </a:r>
            <a:r>
              <a:rPr lang="en-US" sz="1800" dirty="0" smtClean="0"/>
              <a:t>then? Do they have an account now?</a:t>
            </a:r>
          </a:p>
          <a:p>
            <a:pPr marL="0" indent="0">
              <a:buNone/>
            </a:pPr>
            <a:r>
              <a:rPr lang="en-US" sz="1800" dirty="0" smtClean="0"/>
              <a:t>How do you feel technology has affected your personality traits and behavior?  How has it changed your interactions with others? </a:t>
            </a:r>
            <a:endParaRPr lang="en-US" sz="1800" dirty="0"/>
          </a:p>
        </p:txBody>
      </p:sp>
    </p:spTree>
    <p:extLst>
      <p:ext uri="{BB962C8B-B14F-4D97-AF65-F5344CB8AC3E}">
        <p14:creationId xmlns:p14="http://schemas.microsoft.com/office/powerpoint/2010/main" val="2351150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E58C4"/>
                </a:solidFill>
              </a:rPr>
              <a:t>Name, Tagline, Story</a:t>
            </a:r>
            <a:endParaRPr lang="en-US" dirty="0">
              <a:solidFill>
                <a:srgbClr val="0E58C4"/>
              </a:solidFill>
            </a:endParaRPr>
          </a:p>
        </p:txBody>
      </p:sp>
      <p:sp>
        <p:nvSpPr>
          <p:cNvPr id="3" name="Content Placeholder 2"/>
          <p:cNvSpPr>
            <a:spLocks noGrp="1"/>
          </p:cNvSpPr>
          <p:nvPr>
            <p:ph idx="1"/>
          </p:nvPr>
        </p:nvSpPr>
        <p:spPr>
          <a:xfrm>
            <a:off x="498474" y="2139934"/>
            <a:ext cx="8261294" cy="4144963"/>
          </a:xfrm>
        </p:spPr>
        <p:txBody>
          <a:bodyPr>
            <a:noAutofit/>
          </a:bodyPr>
          <a:lstStyle/>
          <a:p>
            <a:pPr marL="0" indent="0">
              <a:buNone/>
            </a:pPr>
            <a:r>
              <a:rPr lang="en-US" sz="2400" b="1" dirty="0" smtClean="0"/>
              <a:t>Name: </a:t>
            </a:r>
            <a:r>
              <a:rPr lang="en-US" sz="2400" dirty="0" smtClean="0"/>
              <a:t>The affects of eliminating all financial physicality</a:t>
            </a:r>
          </a:p>
          <a:p>
            <a:pPr marL="0" indent="0">
              <a:buNone/>
            </a:pPr>
            <a:r>
              <a:rPr lang="en-US" sz="2400" b="1" dirty="0" smtClean="0"/>
              <a:t>Tagline: </a:t>
            </a:r>
            <a:r>
              <a:rPr lang="en-US" sz="2400" dirty="0" smtClean="0"/>
              <a:t>Generation Y relies entirely on a single device for all financial transactions and are apathetic towards financial brands</a:t>
            </a:r>
          </a:p>
          <a:p>
            <a:pPr marL="0" indent="0">
              <a:buNone/>
            </a:pPr>
            <a:r>
              <a:rPr lang="en-US" sz="2400" b="1" dirty="0" smtClean="0"/>
              <a:t>Story: </a:t>
            </a:r>
            <a:r>
              <a:rPr lang="en-US" sz="2400" dirty="0" smtClean="0"/>
              <a:t>A world without physical financial artifacts  -- i.e. no cash, no coins, no checks, no credit cards and no receipts, no ID cards</a:t>
            </a:r>
          </a:p>
        </p:txBody>
      </p:sp>
    </p:spTree>
    <p:extLst>
      <p:ext uri="{BB962C8B-B14F-4D97-AF65-F5344CB8AC3E}">
        <p14:creationId xmlns:p14="http://schemas.microsoft.com/office/powerpoint/2010/main" val="3328185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E58C4"/>
                </a:solidFill>
              </a:rPr>
              <a:t>Questions &amp; Benefits</a:t>
            </a:r>
            <a:endParaRPr lang="en-US" dirty="0">
              <a:solidFill>
                <a:srgbClr val="0E58C4"/>
              </a:solidFill>
            </a:endParaRPr>
          </a:p>
        </p:txBody>
      </p:sp>
      <p:sp>
        <p:nvSpPr>
          <p:cNvPr id="3" name="Content Placeholder 2"/>
          <p:cNvSpPr>
            <a:spLocks noGrp="1"/>
          </p:cNvSpPr>
          <p:nvPr>
            <p:ph idx="1"/>
          </p:nvPr>
        </p:nvSpPr>
        <p:spPr>
          <a:xfrm>
            <a:off x="255166" y="1181727"/>
            <a:ext cx="8533468" cy="5470641"/>
          </a:xfrm>
        </p:spPr>
        <p:txBody>
          <a:bodyPr>
            <a:noAutofit/>
          </a:bodyPr>
          <a:lstStyle/>
          <a:p>
            <a:pPr marL="0" indent="0">
              <a:buNone/>
            </a:pPr>
            <a:r>
              <a:rPr lang="en-US" sz="2400" b="1" dirty="0" smtClean="0"/>
              <a:t>Key Questions: </a:t>
            </a:r>
          </a:p>
          <a:p>
            <a:pPr marL="971550" lvl="1" indent="-514350">
              <a:buAutoNum type="arabicPeriod"/>
            </a:pPr>
            <a:r>
              <a:rPr lang="en-US" sz="2000" dirty="0" smtClean="0"/>
              <a:t>How does a world without physical financial “stuff” change people’s view of money and how they spend it (i.e. cherish cash vs. frivolous spending on credit). Would they spend less or more and why? How do their priorities shift in spending?</a:t>
            </a:r>
          </a:p>
          <a:p>
            <a:pPr marL="971550" lvl="1" indent="-514350">
              <a:buAutoNum type="arabicPeriod"/>
            </a:pPr>
            <a:r>
              <a:rPr lang="en-US" sz="2000" dirty="0" smtClean="0"/>
              <a:t>How does this change the interaction between the credit card company and it’s customers (i.e. no card physicality, no brand promotion via card, no visual status symbol, etc.)</a:t>
            </a:r>
          </a:p>
          <a:p>
            <a:pPr marL="971550" lvl="1" indent="-514350">
              <a:buAutoNum type="arabicPeriod"/>
            </a:pPr>
            <a:r>
              <a:rPr lang="en-US" sz="2000" dirty="0" smtClean="0"/>
              <a:t>How does this change the interaction between customers and vendors (e.g. leaving tips).  How does this alter human to human interactions?</a:t>
            </a:r>
          </a:p>
          <a:p>
            <a:pPr indent="0">
              <a:buNone/>
            </a:pPr>
            <a:r>
              <a:rPr lang="en-US" sz="3000" b="1" dirty="0"/>
              <a:t>Benefits:</a:t>
            </a:r>
          </a:p>
          <a:p>
            <a:pPr marL="228600" lvl="1" indent="0">
              <a:buNone/>
            </a:pPr>
            <a:r>
              <a:rPr lang="en-US" sz="2000" dirty="0"/>
              <a:t>We hope to gain an understanding of the relationship between physical financial artifacts and the feeling of trust, security and brand loyalty people have towards their banks and their money.  </a:t>
            </a:r>
          </a:p>
          <a:p>
            <a:pPr marL="971550" lvl="1" indent="-514350">
              <a:buAutoNum type="arabicPeriod"/>
            </a:pPr>
            <a:endParaRPr lang="en-US" sz="2000" dirty="0" smtClean="0"/>
          </a:p>
        </p:txBody>
      </p:sp>
    </p:spTree>
    <p:extLst>
      <p:ext uri="{BB962C8B-B14F-4D97-AF65-F5344CB8AC3E}">
        <p14:creationId xmlns:p14="http://schemas.microsoft.com/office/powerpoint/2010/main" val="48232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lumMod val="50000"/>
                  </a:schemeClr>
                </a:solidFill>
              </a:rPr>
              <a:t>Our Research Strategy</a:t>
            </a:r>
            <a:endParaRPr lang="en-US" dirty="0">
              <a:solidFill>
                <a:schemeClr val="bg2">
                  <a:lumMod val="50000"/>
                </a:schemeClr>
              </a:solidFill>
            </a:endParaRPr>
          </a:p>
        </p:txBody>
      </p:sp>
      <p:sp>
        <p:nvSpPr>
          <p:cNvPr id="3" name="Content Placeholder 2"/>
          <p:cNvSpPr>
            <a:spLocks noGrp="1"/>
          </p:cNvSpPr>
          <p:nvPr>
            <p:ph idx="1"/>
          </p:nvPr>
        </p:nvSpPr>
        <p:spPr>
          <a:xfrm>
            <a:off x="327319" y="1562573"/>
            <a:ext cx="8490174" cy="4696375"/>
          </a:xfrm>
        </p:spPr>
        <p:txBody>
          <a:bodyPr>
            <a:noAutofit/>
          </a:bodyPr>
          <a:lstStyle/>
          <a:p>
            <a:pPr marL="0" indent="0">
              <a:buNone/>
            </a:pPr>
            <a:r>
              <a:rPr lang="en-US" b="1" dirty="0" smtClean="0"/>
              <a:t>Who: </a:t>
            </a:r>
            <a:r>
              <a:rPr lang="en-US" dirty="0" smtClean="0"/>
              <a:t>18-21 years old; 3 stages of dependence (just entering college = transitioning from financial control by parents; mid college = taking steps toward greater financial control – i.e. work study;  readying for graduation = preparing for financial independent)</a:t>
            </a:r>
          </a:p>
          <a:p>
            <a:pPr marL="0" indent="0">
              <a:buNone/>
            </a:pPr>
            <a:r>
              <a:rPr lang="en-US" b="1" dirty="0" smtClean="0"/>
              <a:t>What: </a:t>
            </a:r>
            <a:r>
              <a:rPr lang="en-US" dirty="0" smtClean="0"/>
              <a:t>College students at banks (i.e. observe interactions with checks), supermarkets (i.e. observe interactions with credit cards), and bars (i.e. observe interactions handling cash, tips).</a:t>
            </a:r>
          </a:p>
          <a:p>
            <a:pPr marL="0" indent="0">
              <a:buNone/>
            </a:pPr>
            <a:r>
              <a:rPr lang="en-US" b="1" dirty="0" smtClean="0"/>
              <a:t>When: </a:t>
            </a:r>
            <a:r>
              <a:rPr lang="en-US" dirty="0" smtClean="0"/>
              <a:t>typical day, no holidays or other high purchase times of year that might skew spending priorities and activities; day and evening</a:t>
            </a:r>
            <a:endParaRPr lang="en-US" dirty="0"/>
          </a:p>
          <a:p>
            <a:pPr marL="0" indent="0">
              <a:buNone/>
            </a:pPr>
            <a:r>
              <a:rPr lang="en-US" b="1" dirty="0" smtClean="0"/>
              <a:t>Where:</a:t>
            </a:r>
            <a:r>
              <a:rPr lang="en-US" dirty="0" smtClean="0"/>
              <a:t> Urban college campuses</a:t>
            </a:r>
          </a:p>
          <a:p>
            <a:pPr marL="0" indent="0">
              <a:buNone/>
            </a:pPr>
            <a:r>
              <a:rPr lang="en-US" b="1" dirty="0" smtClean="0"/>
              <a:t>How: </a:t>
            </a:r>
            <a:r>
              <a:rPr lang="en-US" dirty="0" smtClean="0"/>
              <a:t>Interviews, observations, and survey</a:t>
            </a:r>
          </a:p>
        </p:txBody>
      </p:sp>
    </p:spTree>
    <p:extLst>
      <p:ext uri="{BB962C8B-B14F-4D97-AF65-F5344CB8AC3E}">
        <p14:creationId xmlns:p14="http://schemas.microsoft.com/office/powerpoint/2010/main" val="2657175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E58C4"/>
                </a:solidFill>
              </a:rPr>
              <a:t>Interview Protocol</a:t>
            </a:r>
            <a:endParaRPr lang="en-US" dirty="0">
              <a:solidFill>
                <a:srgbClr val="0E58C4"/>
              </a:solidFill>
            </a:endParaRPr>
          </a:p>
        </p:txBody>
      </p:sp>
      <p:sp>
        <p:nvSpPr>
          <p:cNvPr id="3" name="Content Placeholder 2"/>
          <p:cNvSpPr>
            <a:spLocks noGrp="1"/>
          </p:cNvSpPr>
          <p:nvPr>
            <p:ph idx="1"/>
          </p:nvPr>
        </p:nvSpPr>
        <p:spPr>
          <a:xfrm>
            <a:off x="298458" y="1199708"/>
            <a:ext cx="7756329" cy="5111509"/>
          </a:xfrm>
        </p:spPr>
        <p:txBody>
          <a:bodyPr>
            <a:noAutofit/>
          </a:bodyPr>
          <a:lstStyle/>
          <a:p>
            <a:pPr marL="0" indent="0">
              <a:buNone/>
            </a:pPr>
            <a:r>
              <a:rPr lang="en-US" sz="1800" b="1" dirty="0" smtClean="0"/>
              <a:t>Background: </a:t>
            </a:r>
          </a:p>
          <a:p>
            <a:pPr marL="0" indent="0">
              <a:buNone/>
            </a:pPr>
            <a:r>
              <a:rPr lang="en-US" sz="1800" u="sng" dirty="0" smtClean="0"/>
              <a:t>Growing Up:</a:t>
            </a:r>
            <a:r>
              <a:rPr lang="en-US" sz="1800" b="1" dirty="0" smtClean="0"/>
              <a:t> </a:t>
            </a:r>
            <a:r>
              <a:rPr lang="en-US" sz="1800" dirty="0" smtClean="0"/>
              <a:t>How </a:t>
            </a:r>
            <a:r>
              <a:rPr lang="en-US" sz="1800" dirty="0"/>
              <a:t>many siblings do you have</a:t>
            </a:r>
            <a:r>
              <a:rPr lang="en-US" sz="1800" dirty="0" smtClean="0"/>
              <a:t>? When </a:t>
            </a:r>
            <a:r>
              <a:rPr lang="en-US" sz="1800" dirty="0"/>
              <a:t>was your first job? </a:t>
            </a:r>
            <a:r>
              <a:rPr lang="en-US" sz="1800" dirty="0" smtClean="0"/>
              <a:t>Did you go to a public or private high school? Did you get an allowance when you were younger? How did you get to high school</a:t>
            </a:r>
            <a:r>
              <a:rPr lang="en-US" sz="1800" dirty="0"/>
              <a:t>?</a:t>
            </a:r>
            <a:endParaRPr lang="en-US" sz="1800" dirty="0" smtClean="0"/>
          </a:p>
          <a:p>
            <a:pPr marL="0" indent="0">
              <a:buNone/>
            </a:pPr>
            <a:r>
              <a:rPr lang="en-US" sz="1800" u="sng" dirty="0" smtClean="0"/>
              <a:t>At School: </a:t>
            </a:r>
            <a:r>
              <a:rPr lang="en-US" sz="1800" dirty="0"/>
              <a:t>What year are you? If graduating, what are you doing next year? Are you on financial aid</a:t>
            </a:r>
            <a:r>
              <a:rPr lang="en-US" sz="1800" dirty="0" smtClean="0"/>
              <a:t>? Are you going to have student loans after graduation? Where </a:t>
            </a:r>
            <a:r>
              <a:rPr lang="en-US" sz="1800" dirty="0"/>
              <a:t>do you live on campus?</a:t>
            </a:r>
            <a:r>
              <a:rPr lang="en-US" sz="1800" dirty="0" smtClean="0"/>
              <a:t> Do </a:t>
            </a:r>
            <a:r>
              <a:rPr lang="en-US" sz="1800" dirty="0"/>
              <a:t>you have a job right now? Is it work study?</a:t>
            </a:r>
            <a:r>
              <a:rPr lang="en-US" sz="1800" dirty="0" smtClean="0"/>
              <a:t> Do you take cabs or Septa? What do you typically do for meals? How many Penn Cards have you had? </a:t>
            </a:r>
          </a:p>
          <a:p>
            <a:pPr marL="0" indent="0">
              <a:buNone/>
            </a:pPr>
            <a:r>
              <a:rPr lang="en-US" sz="1800" u="sng" dirty="0" smtClean="0"/>
              <a:t>Social Activities:</a:t>
            </a:r>
            <a:r>
              <a:rPr lang="en-US" sz="1800" dirty="0" smtClean="0"/>
              <a:t> Do you go to bars? If so, which bars do you frequent the most and why? Do you go to “down towns”? Do you frequently go to BYO’s during the weekend? How do you buy alcohol? What type of entertainment would you splurge on?</a:t>
            </a:r>
          </a:p>
          <a:p>
            <a:pPr marL="0" indent="0">
              <a:buNone/>
            </a:pPr>
            <a:r>
              <a:rPr lang="en-US" sz="1800" u="sng" dirty="0" smtClean="0"/>
              <a:t>Material Stuff: </a:t>
            </a:r>
            <a:r>
              <a:rPr lang="en-US" sz="1800" dirty="0"/>
              <a:t>What type of phone do you have? What kind of computer do you have? </a:t>
            </a:r>
            <a:r>
              <a:rPr lang="en-US" sz="1800" dirty="0" smtClean="0"/>
              <a:t>Do </a:t>
            </a:r>
            <a:r>
              <a:rPr lang="en-US" sz="1800" dirty="0"/>
              <a:t>you have a car?  If so,</a:t>
            </a:r>
            <a:r>
              <a:rPr lang="en-US" sz="1800" dirty="0" smtClean="0"/>
              <a:t> what type and how </a:t>
            </a:r>
            <a:r>
              <a:rPr lang="en-US" sz="1800" dirty="0"/>
              <a:t>did you </a:t>
            </a:r>
            <a:r>
              <a:rPr lang="en-US" sz="1800" dirty="0" smtClean="0"/>
              <a:t>attain it? </a:t>
            </a:r>
          </a:p>
          <a:p>
            <a:pPr marL="0" indent="0">
              <a:buNone/>
            </a:pPr>
            <a:r>
              <a:rPr lang="en-US" sz="1800" dirty="0"/>
              <a:t/>
            </a:r>
            <a:br>
              <a:rPr lang="en-US" sz="1800" dirty="0"/>
            </a:br>
            <a:endParaRPr lang="en-US" sz="1800" dirty="0"/>
          </a:p>
        </p:txBody>
      </p:sp>
    </p:spTree>
    <p:extLst>
      <p:ext uri="{BB962C8B-B14F-4D97-AF65-F5344CB8AC3E}">
        <p14:creationId xmlns:p14="http://schemas.microsoft.com/office/powerpoint/2010/main" val="4000039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E58C4"/>
                </a:solidFill>
              </a:rPr>
              <a:t>Interview Protocol</a:t>
            </a:r>
            <a:endParaRPr lang="en-US" dirty="0">
              <a:solidFill>
                <a:srgbClr val="0E58C4"/>
              </a:solidFill>
            </a:endParaRPr>
          </a:p>
        </p:txBody>
      </p:sp>
      <p:sp>
        <p:nvSpPr>
          <p:cNvPr id="3" name="Content Placeholder 2"/>
          <p:cNvSpPr>
            <a:spLocks noGrp="1"/>
          </p:cNvSpPr>
          <p:nvPr>
            <p:ph idx="1"/>
          </p:nvPr>
        </p:nvSpPr>
        <p:spPr>
          <a:xfrm>
            <a:off x="298459" y="1356943"/>
            <a:ext cx="8094316" cy="5124604"/>
          </a:xfrm>
        </p:spPr>
        <p:txBody>
          <a:bodyPr>
            <a:noAutofit/>
          </a:bodyPr>
          <a:lstStyle/>
          <a:p>
            <a:pPr marL="0" indent="0">
              <a:buNone/>
            </a:pPr>
            <a:r>
              <a:rPr lang="en-US" sz="1800" b="1" dirty="0" smtClean="0"/>
              <a:t>Research Topic Areas: </a:t>
            </a:r>
          </a:p>
          <a:p>
            <a:pPr marL="0" indent="0">
              <a:buNone/>
            </a:pPr>
            <a:r>
              <a:rPr lang="en-US" sz="1800" u="sng" dirty="0" smtClean="0"/>
              <a:t>Credit Cards:</a:t>
            </a:r>
            <a:r>
              <a:rPr lang="en-US" sz="1800" dirty="0" smtClean="0"/>
              <a:t> Do you have a debit card or credit card? [If debit card] when </a:t>
            </a:r>
            <a:r>
              <a:rPr lang="en-US" sz="1800" dirty="0"/>
              <a:t>did you first get a debit card and why</a:t>
            </a:r>
            <a:r>
              <a:rPr lang="en-US" sz="1800" dirty="0" smtClean="0"/>
              <a:t>? [If credit card] </a:t>
            </a:r>
            <a:r>
              <a:rPr lang="en-US" sz="1800" dirty="0"/>
              <a:t>When did you first get a credit card and why? </a:t>
            </a:r>
            <a:r>
              <a:rPr lang="en-US" sz="1800" dirty="0" smtClean="0"/>
              <a:t>What type of card is it (Visa, MC, etc.)?  How </a:t>
            </a:r>
            <a:r>
              <a:rPr lang="en-US" sz="1800" dirty="0"/>
              <a:t>did you choose </a:t>
            </a:r>
            <a:r>
              <a:rPr lang="en-US" sz="1800" dirty="0" smtClean="0"/>
              <a:t>that specific card? Are there any special benefits with the card? If you have multiple cards, how do you decide which to use for purchases? </a:t>
            </a:r>
          </a:p>
          <a:p>
            <a:pPr marL="0" indent="0">
              <a:buNone/>
            </a:pPr>
            <a:r>
              <a:rPr lang="en-US" sz="1800" u="sng" dirty="0" smtClean="0"/>
              <a:t>Financial Awareness:</a:t>
            </a:r>
            <a:r>
              <a:rPr lang="en-US" sz="1800" dirty="0" smtClean="0"/>
              <a:t> What triggers you to check your bank account? How do you do that? Do you review your statements? Do you get notifications on your phone when you account is low? Do you only try to go to your own banks ATMs?</a:t>
            </a:r>
          </a:p>
          <a:p>
            <a:pPr marL="0" indent="0">
              <a:buNone/>
            </a:pPr>
            <a:r>
              <a:rPr lang="en-US" sz="1800" u="sng" dirty="0" smtClean="0"/>
              <a:t>Paper Vs. Plastic: </a:t>
            </a:r>
            <a:r>
              <a:rPr lang="en-US" sz="1800" dirty="0"/>
              <a:t>How often do you</a:t>
            </a:r>
            <a:r>
              <a:rPr lang="en-US" sz="1800" dirty="0" smtClean="0"/>
              <a:t> </a:t>
            </a:r>
            <a:r>
              <a:rPr lang="en-US" sz="1800" dirty="0" err="1"/>
              <a:t>B</a:t>
            </a:r>
            <a:r>
              <a:rPr lang="en-US" sz="1800" dirty="0" err="1" smtClean="0"/>
              <a:t>urser</a:t>
            </a:r>
            <a:r>
              <a:rPr lang="en-US" sz="1800" dirty="0"/>
              <a:t>? How do you spend differently when you are using cash or credit cards? </a:t>
            </a:r>
            <a:r>
              <a:rPr lang="en-US" sz="1800" dirty="0" smtClean="0"/>
              <a:t>Do you ever take out cash with your credit card to conceal what you’re buying from your parents? Do </a:t>
            </a:r>
            <a:r>
              <a:rPr lang="en-US" sz="1800" dirty="0"/>
              <a:t>you keep your receipts? If so, why? Describe how you carry around your money</a:t>
            </a:r>
            <a:r>
              <a:rPr lang="en-US" sz="1800" dirty="0" smtClean="0"/>
              <a:t>? </a:t>
            </a:r>
          </a:p>
          <a:p>
            <a:pPr marL="0" indent="0">
              <a:buNone/>
            </a:pPr>
            <a:endParaRPr lang="en-US" sz="1800" b="1" dirty="0" smtClean="0"/>
          </a:p>
        </p:txBody>
      </p:sp>
    </p:spTree>
    <p:extLst>
      <p:ext uri="{BB962C8B-B14F-4D97-AF65-F5344CB8AC3E}">
        <p14:creationId xmlns:p14="http://schemas.microsoft.com/office/powerpoint/2010/main" val="2299955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E58C4"/>
                </a:solidFill>
              </a:rPr>
              <a:t>Interview Protocol</a:t>
            </a:r>
            <a:endParaRPr lang="en-US" dirty="0">
              <a:solidFill>
                <a:srgbClr val="0E58C4"/>
              </a:solidFill>
            </a:endParaRPr>
          </a:p>
        </p:txBody>
      </p:sp>
      <p:sp>
        <p:nvSpPr>
          <p:cNvPr id="3" name="Content Placeholder 2"/>
          <p:cNvSpPr>
            <a:spLocks noGrp="1"/>
          </p:cNvSpPr>
          <p:nvPr>
            <p:ph idx="1"/>
          </p:nvPr>
        </p:nvSpPr>
        <p:spPr>
          <a:xfrm>
            <a:off x="298459" y="1356943"/>
            <a:ext cx="7566572" cy="5369629"/>
          </a:xfrm>
        </p:spPr>
        <p:txBody>
          <a:bodyPr>
            <a:noAutofit/>
          </a:bodyPr>
          <a:lstStyle/>
          <a:p>
            <a:pPr marL="0" indent="0">
              <a:buNone/>
            </a:pPr>
            <a:r>
              <a:rPr lang="en-US" sz="1800" b="1" dirty="0"/>
              <a:t>Research Topic </a:t>
            </a:r>
            <a:r>
              <a:rPr lang="en-US" sz="1800" b="1" dirty="0" smtClean="0"/>
              <a:t>Areas (continued): </a:t>
            </a:r>
          </a:p>
          <a:p>
            <a:pPr marL="0" indent="0">
              <a:buNone/>
            </a:pPr>
            <a:r>
              <a:rPr lang="en-US" sz="1800" u="sng" dirty="0" smtClean="0"/>
              <a:t>Degree of Financial Independence: </a:t>
            </a:r>
            <a:r>
              <a:rPr lang="en-US" sz="1800" dirty="0" smtClean="0"/>
              <a:t>Explain your degree of financial independence. How do your parents allocate you money? Who pays for the card? [If parent] are there any stipulations you have on it? </a:t>
            </a:r>
            <a:endParaRPr lang="en-US" sz="1800" u="sng" dirty="0" smtClean="0"/>
          </a:p>
          <a:p>
            <a:pPr marL="0" indent="0">
              <a:buNone/>
            </a:pPr>
            <a:r>
              <a:rPr lang="en-US" sz="1800" u="sng" dirty="0" smtClean="0"/>
              <a:t>Spending Habits:</a:t>
            </a:r>
            <a:r>
              <a:rPr lang="en-US" sz="1800" dirty="0" smtClean="0"/>
              <a:t>  What do you spend your money on? What items do you avoid spending money on? How do you prioritize what you spend your money on? Do you buy online? What websites? </a:t>
            </a:r>
            <a:br>
              <a:rPr lang="en-US" sz="1800" dirty="0" smtClean="0"/>
            </a:br>
            <a:r>
              <a:rPr lang="en-US" sz="1800" dirty="0" smtClean="0"/>
              <a:t/>
            </a:r>
            <a:br>
              <a:rPr lang="en-US" sz="1800" dirty="0" smtClean="0"/>
            </a:br>
            <a:r>
              <a:rPr lang="en-US" sz="1800" u="sng" dirty="0" smtClean="0"/>
              <a:t>Post College: </a:t>
            </a:r>
            <a:r>
              <a:rPr lang="en-US" sz="1800" dirty="0" smtClean="0"/>
              <a:t>When you leave college are you going to get a job or are you going to grad school?  If school, how do you plan to finance it? </a:t>
            </a:r>
            <a:r>
              <a:rPr lang="en-US" sz="1800" dirty="0"/>
              <a:t>How </a:t>
            </a:r>
            <a:r>
              <a:rPr lang="en-US" sz="1800" dirty="0" smtClean="0"/>
              <a:t>will you </a:t>
            </a:r>
            <a:r>
              <a:rPr lang="en-US" sz="1800" dirty="0"/>
              <a:t>choose one bank over another?  </a:t>
            </a:r>
            <a:r>
              <a:rPr lang="en-US" sz="1800" dirty="0" smtClean="0"/>
              <a:t>What will you look for in a new credit card?  How will you pay for your living situation? </a:t>
            </a:r>
            <a:endParaRPr lang="en-US" sz="1800" b="1" dirty="0" smtClean="0"/>
          </a:p>
        </p:txBody>
      </p:sp>
    </p:spTree>
    <p:extLst>
      <p:ext uri="{BB962C8B-B14F-4D97-AF65-F5344CB8AC3E}">
        <p14:creationId xmlns:p14="http://schemas.microsoft.com/office/powerpoint/2010/main" val="3505164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E58C4"/>
                </a:solidFill>
              </a:rPr>
              <a:t>Interview Protocol</a:t>
            </a:r>
            <a:endParaRPr lang="en-US" dirty="0">
              <a:solidFill>
                <a:srgbClr val="0E58C4"/>
              </a:solidFill>
            </a:endParaRPr>
          </a:p>
        </p:txBody>
      </p:sp>
      <p:sp>
        <p:nvSpPr>
          <p:cNvPr id="3" name="Content Placeholder 2"/>
          <p:cNvSpPr>
            <a:spLocks noGrp="1"/>
          </p:cNvSpPr>
          <p:nvPr>
            <p:ph idx="1"/>
          </p:nvPr>
        </p:nvSpPr>
        <p:spPr>
          <a:xfrm>
            <a:off x="457200" y="1340459"/>
            <a:ext cx="7948668" cy="5369629"/>
          </a:xfrm>
        </p:spPr>
        <p:txBody>
          <a:bodyPr>
            <a:noAutofit/>
          </a:bodyPr>
          <a:lstStyle/>
          <a:p>
            <a:pPr marL="0" indent="0">
              <a:buNone/>
            </a:pPr>
            <a:r>
              <a:rPr lang="en-US" b="1" dirty="0"/>
              <a:t>Research Topic </a:t>
            </a:r>
            <a:r>
              <a:rPr lang="en-US" b="1" dirty="0" smtClean="0"/>
              <a:t>Areas (continued): </a:t>
            </a:r>
            <a:endParaRPr lang="en-US" b="1" dirty="0"/>
          </a:p>
          <a:p>
            <a:pPr marL="0" indent="0">
              <a:buNone/>
            </a:pPr>
            <a:r>
              <a:rPr lang="en-US" sz="1800" b="1" u="sng" dirty="0" smtClean="0"/>
              <a:t>Thought Provoking: </a:t>
            </a:r>
            <a:r>
              <a:rPr lang="en-US" sz="1800" dirty="0" smtClean="0"/>
              <a:t>Of the people who do you consider to be cheap? Why? Who do you consider to be frivolous? Why? </a:t>
            </a:r>
            <a:endParaRPr lang="en-US" sz="1800" b="1" dirty="0" smtClean="0"/>
          </a:p>
          <a:p>
            <a:pPr marL="0" indent="0">
              <a:buNone/>
            </a:pPr>
            <a:r>
              <a:rPr lang="en-US" sz="1800" b="1" u="sng" dirty="0" smtClean="0"/>
              <a:t>Wallet Tour: </a:t>
            </a:r>
            <a:r>
              <a:rPr lang="en-US" sz="1800" dirty="0" smtClean="0"/>
              <a:t>Can you give us a tour around your wallet?  Explain how you organize it?</a:t>
            </a:r>
            <a:endParaRPr lang="en-US" sz="1800" b="1" dirty="0" smtClean="0"/>
          </a:p>
          <a:p>
            <a:pPr marL="0" indent="0">
              <a:buNone/>
            </a:pPr>
            <a:r>
              <a:rPr lang="en-US" sz="1800" b="1" u="sng" dirty="0" smtClean="0"/>
              <a:t>Wrap up questions: </a:t>
            </a:r>
            <a:r>
              <a:rPr lang="en-US" sz="1800" b="1" u="sng" dirty="0"/>
              <a:t> </a:t>
            </a:r>
            <a:r>
              <a:rPr lang="en-US" sz="1800" dirty="0"/>
              <a:t>How do you feel about money? How do you feel about credit cards? How do you think you view money different from your </a:t>
            </a:r>
            <a:r>
              <a:rPr lang="en-US" sz="1800" dirty="0" smtClean="0"/>
              <a:t>parents? Did you learn anything about yourself during the interview? Is there anything you said that you’re embarrassed of? Are there any topics or activities we didn’t discuss that are unique to your financial habits?</a:t>
            </a:r>
          </a:p>
          <a:p>
            <a:pPr marL="0" indent="0">
              <a:buNone/>
            </a:pPr>
            <a:r>
              <a:rPr lang="en-US" sz="1800" b="1" u="sng" dirty="0" smtClean="0"/>
              <a:t>Tangible to Intangible:</a:t>
            </a:r>
            <a:r>
              <a:rPr lang="en-US" sz="1800" b="1" dirty="0" smtClean="0"/>
              <a:t> </a:t>
            </a:r>
            <a:r>
              <a:rPr lang="en-US" sz="1800" dirty="0" smtClean="0"/>
              <a:t>Remember back to when everyone was switching over from CD’s to iPod… What were your frustrations? Were there any aspects that were life changing? Why did you feel compelled to change?  Was there a specific trigger that helped you finally cut the cord?</a:t>
            </a:r>
            <a:endParaRPr lang="en-US" sz="1800" b="1" u="sng" dirty="0" smtClean="0"/>
          </a:p>
        </p:txBody>
      </p:sp>
    </p:spTree>
    <p:extLst>
      <p:ext uri="{BB962C8B-B14F-4D97-AF65-F5344CB8AC3E}">
        <p14:creationId xmlns:p14="http://schemas.microsoft.com/office/powerpoint/2010/main" val="3403671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E58C4"/>
                </a:solidFill>
              </a:rPr>
              <a:t>Interview Protocol</a:t>
            </a:r>
            <a:endParaRPr lang="en-US" dirty="0">
              <a:solidFill>
                <a:srgbClr val="0E58C4"/>
              </a:solidFill>
            </a:endParaRPr>
          </a:p>
        </p:txBody>
      </p:sp>
      <p:sp>
        <p:nvSpPr>
          <p:cNvPr id="3" name="Content Placeholder 2"/>
          <p:cNvSpPr>
            <a:spLocks noGrp="1"/>
          </p:cNvSpPr>
          <p:nvPr>
            <p:ph idx="1"/>
          </p:nvPr>
        </p:nvSpPr>
        <p:spPr>
          <a:xfrm>
            <a:off x="457199" y="1340459"/>
            <a:ext cx="7804643" cy="5369629"/>
          </a:xfrm>
        </p:spPr>
        <p:txBody>
          <a:bodyPr>
            <a:noAutofit/>
          </a:bodyPr>
          <a:lstStyle/>
          <a:p>
            <a:pPr marL="0" indent="0">
              <a:buNone/>
            </a:pPr>
            <a:r>
              <a:rPr lang="en-US" b="1" dirty="0"/>
              <a:t>Research Topic </a:t>
            </a:r>
            <a:r>
              <a:rPr lang="en-US" b="1" dirty="0" smtClean="0"/>
              <a:t>Areas (continued): </a:t>
            </a:r>
            <a:endParaRPr lang="en-US" b="1" dirty="0"/>
          </a:p>
          <a:p>
            <a:pPr marL="0" indent="0">
              <a:buNone/>
            </a:pPr>
            <a:r>
              <a:rPr lang="en-US" sz="1800" b="1" u="sng" dirty="0" smtClean="0"/>
              <a:t>Tangible to Intangible:</a:t>
            </a:r>
            <a:r>
              <a:rPr lang="en-US" sz="1800" b="1" dirty="0" smtClean="0"/>
              <a:t>  </a:t>
            </a:r>
            <a:r>
              <a:rPr lang="en-US" sz="1800" dirty="0" smtClean="0"/>
              <a:t>If </a:t>
            </a:r>
            <a:r>
              <a:rPr lang="en-US" sz="1800" dirty="0"/>
              <a:t>you have a smart phone, what made you upgrade from a regular cell phone? </a:t>
            </a:r>
            <a:r>
              <a:rPr lang="en-US" sz="1800" dirty="0" smtClean="0"/>
              <a:t>What’ your favorite feature? What annoys you the most? </a:t>
            </a:r>
            <a:r>
              <a:rPr lang="en-US" sz="1800" dirty="0"/>
              <a:t>Do your parents have smart phones? </a:t>
            </a:r>
            <a:endParaRPr lang="en-US" sz="1800" b="1" dirty="0"/>
          </a:p>
          <a:p>
            <a:pPr marL="0" indent="0">
              <a:buNone/>
            </a:pPr>
            <a:r>
              <a:rPr lang="en-US" sz="1800" dirty="0" smtClean="0"/>
              <a:t>Remember back to when everyone was switching over from CD’s to iPod… What were your frustrations? Were there any aspects that were life changing? Why did you feel compelled to change?  Was there a specific trigger that helped you finally cut the cord? </a:t>
            </a:r>
          </a:p>
          <a:p>
            <a:pPr marL="0" indent="0">
              <a:buNone/>
            </a:pPr>
            <a:r>
              <a:rPr lang="en-US" sz="1800" dirty="0" smtClean="0"/>
              <a:t>Remember back to when everyone started using email…. </a:t>
            </a:r>
            <a:r>
              <a:rPr lang="en-US" sz="1800" dirty="0"/>
              <a:t>What were your frustrations? Were there any aspects that were life changing? Do you recall the frustrations your parents had? When did they make the change? What was the impetus for them? </a:t>
            </a:r>
            <a:endParaRPr lang="en-US" sz="1800" b="1" u="sng" dirty="0"/>
          </a:p>
        </p:txBody>
      </p:sp>
    </p:spTree>
    <p:extLst>
      <p:ext uri="{BB962C8B-B14F-4D97-AF65-F5344CB8AC3E}">
        <p14:creationId xmlns:p14="http://schemas.microsoft.com/office/powerpoint/2010/main" val="2921968469"/>
      </p:ext>
    </p:extLst>
  </p:cSld>
  <p:clrMapOvr>
    <a:masterClrMapping/>
  </p:clrMapOvr>
</p:sld>
</file>

<file path=ppt/theme/theme1.xml><?xml version="1.0" encoding="utf-8"?>
<a:theme xmlns:a="http://schemas.openxmlformats.org/drawingml/2006/main" name="Advantag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Advantage">
      <a:majorFont>
        <a:latin typeface="Rockwell"/>
        <a:ea typeface=""/>
        <a:cs typeface=""/>
        <a:font script="Jpan" typeface="ＭＳ ゴシック"/>
      </a:majorFont>
      <a:minorFont>
        <a:latin typeface="Rockwell"/>
        <a:ea typeface=""/>
        <a:cs typeface=""/>
        <a:font script="Jpan" typeface="ＭＳ ゴシック"/>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1195</TotalTime>
  <Words>1266</Words>
  <Application>Microsoft Office PowerPoint</Application>
  <PresentationFormat>On-screen Show (4:3)</PresentationFormat>
  <Paragraphs>53</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Advantage</vt:lpstr>
      <vt:lpstr>Gen Y Assignment, Part I</vt:lpstr>
      <vt:lpstr>Name, Tagline, Story</vt:lpstr>
      <vt:lpstr>Questions &amp; Benefits</vt:lpstr>
      <vt:lpstr>Our Research Strategy</vt:lpstr>
      <vt:lpstr>Interview Protocol</vt:lpstr>
      <vt:lpstr>Interview Protocol</vt:lpstr>
      <vt:lpstr>Interview Protocol</vt:lpstr>
      <vt:lpstr>Interview Protocol</vt:lpstr>
      <vt:lpstr>Interview Protocol</vt:lpstr>
      <vt:lpstr>Interview Protocol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 Y Assignment</dc:title>
  <dc:creator>Harris Romanoff</dc:creator>
  <cp:lastModifiedBy>Rachel Harrison-Gordon</cp:lastModifiedBy>
  <cp:revision>39</cp:revision>
  <dcterms:created xsi:type="dcterms:W3CDTF">2011-05-16T19:44:30Z</dcterms:created>
  <dcterms:modified xsi:type="dcterms:W3CDTF">2013-08-20T22:45:51Z</dcterms:modified>
</cp:coreProperties>
</file>